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gwbPcuy3BC6pyXntxOCL9RFPom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00f42134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500f42134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00f421349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00f421349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00f42134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500f42134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00f42134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500f42134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 EQuad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100000">
                <a:srgbClr val="000000">
                  <a:alpha val="7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4"/>
          <p:cNvSpPr/>
          <p:nvPr/>
        </p:nvSpPr>
        <p:spPr>
          <a:xfrm>
            <a:off x="789935" y="1094299"/>
            <a:ext cx="6858005" cy="267281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4"/>
          <p:cNvSpPr/>
          <p:nvPr/>
        </p:nvSpPr>
        <p:spPr>
          <a:xfrm>
            <a:off x="924555" y="968370"/>
            <a:ext cx="6858005" cy="2672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4"/>
          <p:cNvSpPr txBox="1"/>
          <p:nvPr>
            <p:ph type="title"/>
          </p:nvPr>
        </p:nvSpPr>
        <p:spPr>
          <a:xfrm>
            <a:off x="1137424" y="968370"/>
            <a:ext cx="6423103" cy="266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1" sz="6500" u="none" cap="none" strike="noStrik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2" type="body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0" i="1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background with white text&#10;&#10;Description automatically generated" id="25" name="Google Shape;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2491" y="5511797"/>
            <a:ext cx="3561938" cy="9115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4"/>
          <p:cNvSpPr txBox="1"/>
          <p:nvPr>
            <p:ph idx="3" type="body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/>
          <p:nvPr>
            <p:ph type="title"/>
          </p:nvPr>
        </p:nvSpPr>
        <p:spPr>
          <a:xfrm>
            <a:off x="546410" y="365125"/>
            <a:ext cx="103451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" type="body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40"/>
          <p:cNvSpPr txBox="1"/>
          <p:nvPr>
            <p:ph idx="2" type="body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3" type="body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40"/>
          <p:cNvSpPr txBox="1"/>
          <p:nvPr>
            <p:ph idx="4" type="body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0" type="dt"/>
          </p:nvPr>
        </p:nvSpPr>
        <p:spPr>
          <a:xfrm>
            <a:off x="54641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1" type="ftr"/>
          </p:nvPr>
        </p:nvSpPr>
        <p:spPr>
          <a:xfrm>
            <a:off x="3501482" y="6356350"/>
            <a:ext cx="53731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2" type="sldNum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go of a college&#10;&#10;Description automatically generated" id="93" name="Google Shape;9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1"/>
          <p:cNvSpPr/>
          <p:nvPr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1"/>
          <p:cNvSpPr txBox="1"/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1" sz="4400" u="none" cap="none" strike="noStrik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41"/>
          <p:cNvSpPr txBox="1"/>
          <p:nvPr>
            <p:ph idx="1" type="body"/>
          </p:nvPr>
        </p:nvSpPr>
        <p:spPr>
          <a:xfrm>
            <a:off x="383032" y="1825624"/>
            <a:ext cx="11443208" cy="471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2"/>
          <p:cNvSpPr/>
          <p:nvPr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2"/>
          <p:cNvSpPr/>
          <p:nvPr>
            <p:ph idx="2" type="pic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 logo of a college&#10;&#10;Description automatically generated" id="100" name="Google Shape;10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2"/>
          <p:cNvSpPr txBox="1"/>
          <p:nvPr>
            <p:ph type="title"/>
          </p:nvPr>
        </p:nvSpPr>
        <p:spPr>
          <a:xfrm>
            <a:off x="383032" y="470544"/>
            <a:ext cx="10255231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1" sz="4400" u="none" cap="none" strike="noStrik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42"/>
          <p:cNvSpPr txBox="1"/>
          <p:nvPr>
            <p:ph idx="1" type="body"/>
          </p:nvPr>
        </p:nvSpPr>
        <p:spPr>
          <a:xfrm>
            <a:off x="383032" y="1825625"/>
            <a:ext cx="507353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 Maro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2489" y="5587248"/>
            <a:ext cx="3561939" cy="83613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5"/>
          <p:cNvSpPr/>
          <p:nvPr/>
        </p:nvSpPr>
        <p:spPr>
          <a:xfrm>
            <a:off x="789935" y="1094299"/>
            <a:ext cx="10477510" cy="267281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5"/>
          <p:cNvSpPr/>
          <p:nvPr/>
        </p:nvSpPr>
        <p:spPr>
          <a:xfrm>
            <a:off x="924555" y="968370"/>
            <a:ext cx="10477510" cy="2672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 txBox="1"/>
          <p:nvPr>
            <p:ph type="title"/>
          </p:nvPr>
        </p:nvSpPr>
        <p:spPr>
          <a:xfrm>
            <a:off x="1137424" y="968370"/>
            <a:ext cx="10130021" cy="266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1" sz="6500" u="none" cap="none" strike="noStrik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idx="2" type="body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0" i="1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3" type="body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1_End Thank You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1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1"/>
          <p:cNvSpPr txBox="1"/>
          <p:nvPr/>
        </p:nvSpPr>
        <p:spPr>
          <a:xfrm>
            <a:off x="2747997" y="4560346"/>
            <a:ext cx="6696001" cy="790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</a:pPr>
            <a:r>
              <a:rPr b="1" i="1" lang="en-US" sz="70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1" sz="7000" u="none" cap="none" strike="noStrike">
              <a:solidFill>
                <a:srgbClr val="E6E5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and white logo&#10;&#10;Description automatically generated" id="39" name="Google Shape;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6065" y="1047717"/>
            <a:ext cx="3019866" cy="249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 Phot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2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2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2"/>
          <p:cNvSpPr txBox="1"/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 Maro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/>
          <p:nvPr/>
        </p:nvSpPr>
        <p:spPr>
          <a:xfrm>
            <a:off x="2634256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3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1_End 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52" name="Google Shape;5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6065" y="1047717"/>
            <a:ext cx="3019866" cy="249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7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7"/>
          <p:cNvSpPr txBox="1"/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/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" type="body"/>
          </p:nvPr>
        </p:nvSpPr>
        <p:spPr>
          <a:xfrm>
            <a:off x="383031" y="1825625"/>
            <a:ext cx="114259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1" type="ftr"/>
          </p:nvPr>
        </p:nvSpPr>
        <p:spPr>
          <a:xfrm>
            <a:off x="383031" y="6356350"/>
            <a:ext cx="77703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>
                <a:solidFill>
                  <a:srgbClr val="732F2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2" type="sldNum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" type="body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2" type="body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0" type="dt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3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3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3"/>
          <p:cNvSpPr txBox="1"/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E5DC"/>
              </a:buClr>
              <a:buSzPts val="4400"/>
              <a:buFont typeface="Arial"/>
              <a:buNone/>
              <a:defRPr b="1" i="1" sz="4400" u="none" cap="none" strike="noStrike">
                <a:solidFill>
                  <a:srgbClr val="E6E5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3"/>
          <p:cNvSpPr txBox="1"/>
          <p:nvPr>
            <p:ph idx="1" type="body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/>
          <p:nvPr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6"/>
          <p:cNvSpPr/>
          <p:nvPr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6"/>
          <p:cNvSpPr/>
          <p:nvPr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6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6"/>
          <p:cNvSpPr/>
          <p:nvPr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6"/>
          <p:cNvSpPr txBox="1"/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  <a:defRPr b="1" i="1" sz="4400" u="none" cap="none" strike="noStrik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6"/>
          <p:cNvSpPr txBox="1"/>
          <p:nvPr>
            <p:ph idx="10" type="dt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32F2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6"/>
          <p:cNvSpPr/>
          <p:nvPr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logo of a college&#10;&#10;Description automatically generated" id="65" name="Google Shape;65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961075" y="978150"/>
            <a:ext cx="67983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</a:pPr>
            <a:r>
              <a:rPr lang="en-US" sz="6000"/>
              <a:t>TA Assignment Final Presentation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137425" y="4281485"/>
            <a:ext cx="61662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Stephanie Lam</a:t>
            </a:r>
            <a:endParaRPr sz="1300"/>
          </a:p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Hannah Ifekoya</a:t>
            </a:r>
            <a:endParaRPr sz="1300"/>
          </a:p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Aaron Xu</a:t>
            </a:r>
            <a:endParaRPr sz="1300"/>
          </a:p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Neel Singh</a:t>
            </a:r>
            <a:endParaRPr sz="1300"/>
          </a:p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Yuvanesh Rajamani</a:t>
            </a:r>
            <a:endParaRPr sz="1300"/>
          </a:p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 sz="1300"/>
              <a:t>Hao Zhu</a:t>
            </a:r>
            <a:endParaRPr sz="1300"/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1137349" y="5779382"/>
            <a:ext cx="61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/>
              <a:t>CSCE 606</a:t>
            </a:r>
            <a:endParaRPr/>
          </a:p>
        </p:txBody>
      </p:sp>
      <p:sp>
        <p:nvSpPr>
          <p:cNvPr id="110" name="Google Shape;110;p16"/>
          <p:cNvSpPr txBox="1"/>
          <p:nvPr>
            <p:ph idx="3" type="body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</a:pPr>
            <a:r>
              <a:rPr lang="en-US"/>
              <a:t>4/24/2025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690505" y="574400"/>
            <a:ext cx="281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</a:pPr>
            <a:r>
              <a:rPr i="0" lang="en-US"/>
              <a:t>Problem</a:t>
            </a:r>
            <a:endParaRPr i="0"/>
          </a:p>
        </p:txBody>
      </p:sp>
      <p:grpSp>
        <p:nvGrpSpPr>
          <p:cNvPr id="116" name="Google Shape;116;p22"/>
          <p:cNvGrpSpPr/>
          <p:nvPr/>
        </p:nvGrpSpPr>
        <p:grpSpPr>
          <a:xfrm>
            <a:off x="2079775" y="2207625"/>
            <a:ext cx="1655700" cy="1596900"/>
            <a:chOff x="2079775" y="2207625"/>
            <a:chExt cx="1655700" cy="1596900"/>
          </a:xfrm>
        </p:grpSpPr>
        <p:sp>
          <p:nvSpPr>
            <p:cNvPr id="117" name="Google Shape;117;p22"/>
            <p:cNvSpPr/>
            <p:nvPr/>
          </p:nvSpPr>
          <p:spPr>
            <a:xfrm>
              <a:off x="2079775" y="2207625"/>
              <a:ext cx="1655700" cy="1596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73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4412" y="2302863"/>
              <a:ext cx="1406426" cy="1406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22"/>
          <p:cNvGrpSpPr/>
          <p:nvPr/>
        </p:nvGrpSpPr>
        <p:grpSpPr>
          <a:xfrm>
            <a:off x="5255450" y="2207625"/>
            <a:ext cx="1655701" cy="1596900"/>
            <a:chOff x="5255463" y="2112400"/>
            <a:chExt cx="1655701" cy="1596900"/>
          </a:xfrm>
        </p:grpSpPr>
        <p:sp>
          <p:nvSpPr>
            <p:cNvPr id="120" name="Google Shape;120;p22"/>
            <p:cNvSpPr/>
            <p:nvPr/>
          </p:nvSpPr>
          <p:spPr>
            <a:xfrm>
              <a:off x="5255463" y="2112400"/>
              <a:ext cx="1655700" cy="1596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73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1" name="Google Shape;12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4713" y="2207638"/>
              <a:ext cx="1406451" cy="1406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22"/>
          <p:cNvGrpSpPr/>
          <p:nvPr/>
        </p:nvGrpSpPr>
        <p:grpSpPr>
          <a:xfrm>
            <a:off x="8431125" y="2207625"/>
            <a:ext cx="1655700" cy="1596900"/>
            <a:chOff x="8431150" y="2207650"/>
            <a:chExt cx="1655700" cy="1596900"/>
          </a:xfrm>
        </p:grpSpPr>
        <p:sp>
          <p:nvSpPr>
            <p:cNvPr id="123" name="Google Shape;123;p22"/>
            <p:cNvSpPr/>
            <p:nvPr/>
          </p:nvSpPr>
          <p:spPr>
            <a:xfrm>
              <a:off x="8431150" y="2207650"/>
              <a:ext cx="1655700" cy="1596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73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48950" y="2396075"/>
              <a:ext cx="1220101" cy="1220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22"/>
          <p:cNvSpPr txBox="1"/>
          <p:nvPr/>
        </p:nvSpPr>
        <p:spPr>
          <a:xfrm>
            <a:off x="1340550" y="3919975"/>
            <a:ext cx="31494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E3E3E"/>
                </a:solidFill>
              </a:rPr>
              <a:t>No Platform</a:t>
            </a:r>
            <a:endParaRPr b="1" sz="28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Current TAMU platform was using Google Forms as the main way for students to sign up for positions</a:t>
            </a:r>
            <a:endParaRPr sz="2000">
              <a:solidFill>
                <a:srgbClr val="3E3E3E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368000" y="3919975"/>
            <a:ext cx="34560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E3E3E"/>
                </a:solidFill>
              </a:rPr>
              <a:t>Position Assignment</a:t>
            </a:r>
            <a:endParaRPr b="1" sz="24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Prioritization for certain students and easy management of assignments were not possible</a:t>
            </a:r>
            <a:endParaRPr sz="2000">
              <a:solidFill>
                <a:srgbClr val="3E3E3E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7777300" y="3919975"/>
            <a:ext cx="29634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E3E3E"/>
                </a:solidFill>
              </a:rPr>
              <a:t>Admin Control</a:t>
            </a:r>
            <a:endParaRPr b="1" sz="28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Certain operations had to be completed manually by previous </a:t>
            </a:r>
            <a:r>
              <a:rPr lang="en-US" sz="2000">
                <a:solidFill>
                  <a:srgbClr val="3E3E3E"/>
                </a:solidFill>
              </a:rPr>
              <a:t>administrators</a:t>
            </a:r>
            <a:endParaRPr sz="20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00f421349_0_7"/>
          <p:cNvSpPr txBox="1"/>
          <p:nvPr>
            <p:ph type="title"/>
          </p:nvPr>
        </p:nvSpPr>
        <p:spPr>
          <a:xfrm>
            <a:off x="4813055" y="624350"/>
            <a:ext cx="25659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</a:pPr>
            <a:r>
              <a:rPr i="0" lang="en-US"/>
              <a:t>Product</a:t>
            </a:r>
            <a:endParaRPr i="0"/>
          </a:p>
        </p:txBody>
      </p:sp>
      <p:grpSp>
        <p:nvGrpSpPr>
          <p:cNvPr id="133" name="Google Shape;133;g3500f421349_0_7"/>
          <p:cNvGrpSpPr/>
          <p:nvPr/>
        </p:nvGrpSpPr>
        <p:grpSpPr>
          <a:xfrm>
            <a:off x="786700" y="2119800"/>
            <a:ext cx="3141400" cy="909300"/>
            <a:chOff x="845425" y="1307125"/>
            <a:chExt cx="3141400" cy="909300"/>
          </a:xfrm>
        </p:grpSpPr>
        <p:sp>
          <p:nvSpPr>
            <p:cNvPr id="134" name="Google Shape;134;g3500f421349_0_7"/>
            <p:cNvSpPr/>
            <p:nvPr/>
          </p:nvSpPr>
          <p:spPr>
            <a:xfrm>
              <a:off x="845425" y="1307125"/>
              <a:ext cx="1020300" cy="9093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73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g3500f421349_0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653" y="1414396"/>
              <a:ext cx="751933" cy="694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g3500f421349_0_7"/>
            <p:cNvSpPr txBox="1"/>
            <p:nvPr/>
          </p:nvSpPr>
          <p:spPr>
            <a:xfrm>
              <a:off x="1938125" y="1307125"/>
              <a:ext cx="20487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E3E3E"/>
                  </a:solidFill>
                </a:rPr>
                <a:t>Google Login Authentication</a:t>
              </a:r>
              <a:endParaRPr b="1" sz="2000">
                <a:solidFill>
                  <a:srgbClr val="3E3E3E"/>
                </a:solidFill>
              </a:endParaRPr>
            </a:p>
          </p:txBody>
        </p:sp>
      </p:grpSp>
      <p:grpSp>
        <p:nvGrpSpPr>
          <p:cNvPr id="137" name="Google Shape;137;g3500f421349_0_7"/>
          <p:cNvGrpSpPr/>
          <p:nvPr/>
        </p:nvGrpSpPr>
        <p:grpSpPr>
          <a:xfrm>
            <a:off x="8216600" y="2119800"/>
            <a:ext cx="3421900" cy="909300"/>
            <a:chOff x="6358650" y="3417450"/>
            <a:chExt cx="3421900" cy="909300"/>
          </a:xfrm>
        </p:grpSpPr>
        <p:sp>
          <p:nvSpPr>
            <p:cNvPr id="138" name="Google Shape;138;g3500f421349_0_7"/>
            <p:cNvSpPr txBox="1"/>
            <p:nvPr/>
          </p:nvSpPr>
          <p:spPr>
            <a:xfrm>
              <a:off x="7438750" y="3417450"/>
              <a:ext cx="23418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E3E3E"/>
                  </a:solidFill>
                </a:rPr>
                <a:t>Recommendation System</a:t>
              </a:r>
              <a:endParaRPr b="1" sz="2000">
                <a:solidFill>
                  <a:srgbClr val="3E3E3E"/>
                </a:solidFill>
              </a:endParaRPr>
            </a:p>
          </p:txBody>
        </p:sp>
        <p:grpSp>
          <p:nvGrpSpPr>
            <p:cNvPr id="139" name="Google Shape;139;g3500f421349_0_7"/>
            <p:cNvGrpSpPr/>
            <p:nvPr/>
          </p:nvGrpSpPr>
          <p:grpSpPr>
            <a:xfrm>
              <a:off x="6358650" y="3417450"/>
              <a:ext cx="1020300" cy="909300"/>
              <a:chOff x="5585850" y="5256825"/>
              <a:chExt cx="1020300" cy="909300"/>
            </a:xfrm>
          </p:grpSpPr>
          <p:sp>
            <p:nvSpPr>
              <p:cNvPr id="140" name="Google Shape;140;g3500f421349_0_7"/>
              <p:cNvSpPr/>
              <p:nvPr/>
            </p:nvSpPr>
            <p:spPr>
              <a:xfrm>
                <a:off x="5585850" y="5256825"/>
                <a:ext cx="1020300" cy="909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732F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1" name="Google Shape;141;g3500f421349_0_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68722" y="5284207"/>
                <a:ext cx="854551" cy="8545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2" name="Google Shape;142;g3500f421349_0_7"/>
          <p:cNvGrpSpPr/>
          <p:nvPr/>
        </p:nvGrpSpPr>
        <p:grpSpPr>
          <a:xfrm>
            <a:off x="4335413" y="2085825"/>
            <a:ext cx="3521163" cy="977249"/>
            <a:chOff x="845463" y="2685950"/>
            <a:chExt cx="3521163" cy="977249"/>
          </a:xfrm>
        </p:grpSpPr>
        <p:sp>
          <p:nvSpPr>
            <p:cNvPr id="143" name="Google Shape;143;g3500f421349_0_7"/>
            <p:cNvSpPr txBox="1"/>
            <p:nvPr/>
          </p:nvSpPr>
          <p:spPr>
            <a:xfrm>
              <a:off x="1938125" y="2719925"/>
              <a:ext cx="24285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E3E3E"/>
                  </a:solidFill>
                </a:rPr>
                <a:t>Role-based Application Views</a:t>
              </a:r>
              <a:endParaRPr b="1" sz="2000">
                <a:solidFill>
                  <a:srgbClr val="3E3E3E"/>
                </a:solidFill>
              </a:endParaRPr>
            </a:p>
          </p:txBody>
        </p:sp>
        <p:grpSp>
          <p:nvGrpSpPr>
            <p:cNvPr id="144" name="Google Shape;144;g3500f421349_0_7"/>
            <p:cNvGrpSpPr/>
            <p:nvPr/>
          </p:nvGrpSpPr>
          <p:grpSpPr>
            <a:xfrm>
              <a:off x="845463" y="2685950"/>
              <a:ext cx="1020300" cy="977249"/>
              <a:chOff x="845463" y="2685950"/>
              <a:chExt cx="1020300" cy="977249"/>
            </a:xfrm>
          </p:grpSpPr>
          <p:sp>
            <p:nvSpPr>
              <p:cNvPr id="145" name="Google Shape;145;g3500f421349_0_7"/>
              <p:cNvSpPr/>
              <p:nvPr/>
            </p:nvSpPr>
            <p:spPr>
              <a:xfrm>
                <a:off x="845463" y="2719913"/>
                <a:ext cx="1020300" cy="909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732F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6" name="Google Shape;146;g3500f421349_0_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03451" y="2685950"/>
                <a:ext cx="929434" cy="977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7" name="Google Shape;147;g3500f421349_0_7"/>
          <p:cNvGrpSpPr/>
          <p:nvPr/>
        </p:nvGrpSpPr>
        <p:grpSpPr>
          <a:xfrm>
            <a:off x="1445988" y="4359450"/>
            <a:ext cx="3508663" cy="909300"/>
            <a:chOff x="858013" y="4041975"/>
            <a:chExt cx="3508663" cy="909300"/>
          </a:xfrm>
        </p:grpSpPr>
        <p:grpSp>
          <p:nvGrpSpPr>
            <p:cNvPr id="148" name="Google Shape;148;g3500f421349_0_7"/>
            <p:cNvGrpSpPr/>
            <p:nvPr/>
          </p:nvGrpSpPr>
          <p:grpSpPr>
            <a:xfrm>
              <a:off x="858013" y="4041975"/>
              <a:ext cx="1020300" cy="909300"/>
              <a:chOff x="858013" y="4041975"/>
              <a:chExt cx="1020300" cy="909300"/>
            </a:xfrm>
          </p:grpSpPr>
          <p:sp>
            <p:nvSpPr>
              <p:cNvPr id="149" name="Google Shape;149;g3500f421349_0_7"/>
              <p:cNvSpPr/>
              <p:nvPr/>
            </p:nvSpPr>
            <p:spPr>
              <a:xfrm>
                <a:off x="858013" y="4041975"/>
                <a:ext cx="1020300" cy="909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732F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0" name="Google Shape;150;g3500f421349_0_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3375" y="4101825"/>
                <a:ext cx="789599" cy="789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1" name="Google Shape;151;g3500f421349_0_7"/>
            <p:cNvSpPr txBox="1"/>
            <p:nvPr/>
          </p:nvSpPr>
          <p:spPr>
            <a:xfrm>
              <a:off x="2024876" y="4041975"/>
              <a:ext cx="23418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E3E3E"/>
                  </a:solidFill>
                </a:rPr>
                <a:t>Admin Operation Controls</a:t>
              </a:r>
              <a:endParaRPr b="1" sz="2000">
                <a:solidFill>
                  <a:srgbClr val="3E3E3E"/>
                </a:solidFill>
              </a:endParaRPr>
            </a:p>
          </p:txBody>
        </p:sp>
      </p:grpSp>
      <p:grpSp>
        <p:nvGrpSpPr>
          <p:cNvPr id="152" name="Google Shape;152;g3500f421349_0_7"/>
          <p:cNvGrpSpPr/>
          <p:nvPr/>
        </p:nvGrpSpPr>
        <p:grpSpPr>
          <a:xfrm>
            <a:off x="6617300" y="4349375"/>
            <a:ext cx="3899275" cy="929426"/>
            <a:chOff x="6476200" y="1805600"/>
            <a:chExt cx="3899275" cy="929426"/>
          </a:xfrm>
        </p:grpSpPr>
        <p:sp>
          <p:nvSpPr>
            <p:cNvPr id="153" name="Google Shape;153;g3500f421349_0_7"/>
            <p:cNvSpPr txBox="1"/>
            <p:nvPr/>
          </p:nvSpPr>
          <p:spPr>
            <a:xfrm>
              <a:off x="7661675" y="1815675"/>
              <a:ext cx="27138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E3E3E"/>
                  </a:solidFill>
                </a:rPr>
                <a:t>Application Position Sorting</a:t>
              </a:r>
              <a:endParaRPr b="1" sz="2000">
                <a:solidFill>
                  <a:srgbClr val="3E3E3E"/>
                </a:solidFill>
              </a:endParaRPr>
            </a:p>
          </p:txBody>
        </p:sp>
        <p:grpSp>
          <p:nvGrpSpPr>
            <p:cNvPr id="154" name="Google Shape;154;g3500f421349_0_7"/>
            <p:cNvGrpSpPr/>
            <p:nvPr/>
          </p:nvGrpSpPr>
          <p:grpSpPr>
            <a:xfrm>
              <a:off x="6476200" y="1805600"/>
              <a:ext cx="1020300" cy="929426"/>
              <a:chOff x="6781950" y="5069913"/>
              <a:chExt cx="1020300" cy="929426"/>
            </a:xfrm>
          </p:grpSpPr>
          <p:sp>
            <p:nvSpPr>
              <p:cNvPr id="155" name="Google Shape;155;g3500f421349_0_7"/>
              <p:cNvSpPr/>
              <p:nvPr/>
            </p:nvSpPr>
            <p:spPr>
              <a:xfrm>
                <a:off x="6781950" y="5079975"/>
                <a:ext cx="1020300" cy="909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732F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6" name="Google Shape;156;g3500f421349_0_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27390" y="5069913"/>
                <a:ext cx="929426" cy="929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7" name="Google Shape;157;g3500f421349_0_7"/>
          <p:cNvSpPr txBox="1"/>
          <p:nvPr/>
        </p:nvSpPr>
        <p:spPr>
          <a:xfrm>
            <a:off x="916950" y="3124050"/>
            <a:ext cx="28809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3E"/>
                </a:solidFill>
              </a:rPr>
              <a:t>Secure login using Google OAuth that only </a:t>
            </a:r>
            <a:r>
              <a:rPr lang="en-US" sz="1600">
                <a:solidFill>
                  <a:srgbClr val="3E3E3E"/>
                </a:solidFill>
              </a:rPr>
              <a:t>authorized</a:t>
            </a:r>
            <a:r>
              <a:rPr lang="en-US" sz="1600">
                <a:solidFill>
                  <a:srgbClr val="3E3E3E"/>
                </a:solidFill>
              </a:rPr>
              <a:t> users from TAMU can access the platform</a:t>
            </a:r>
            <a:endParaRPr sz="1600">
              <a:solidFill>
                <a:srgbClr val="3E3E3E"/>
              </a:solidFill>
            </a:endParaRPr>
          </a:p>
        </p:txBody>
      </p:sp>
      <p:sp>
        <p:nvSpPr>
          <p:cNvPr id="158" name="Google Shape;158;g3500f421349_0_7"/>
          <p:cNvSpPr txBox="1"/>
          <p:nvPr/>
        </p:nvSpPr>
        <p:spPr>
          <a:xfrm>
            <a:off x="4556825" y="3124038"/>
            <a:ext cx="28809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3E"/>
                </a:solidFill>
              </a:rPr>
              <a:t>The system dynamically adapts the user interface based on the user’s roles</a:t>
            </a:r>
            <a:endParaRPr sz="1600">
              <a:solidFill>
                <a:srgbClr val="3E3E3E"/>
              </a:solidFill>
            </a:endParaRPr>
          </a:p>
        </p:txBody>
      </p:sp>
      <p:sp>
        <p:nvSpPr>
          <p:cNvPr id="159" name="Google Shape;159;g3500f421349_0_7"/>
          <p:cNvSpPr txBox="1"/>
          <p:nvPr/>
        </p:nvSpPr>
        <p:spPr>
          <a:xfrm>
            <a:off x="8487100" y="3124038"/>
            <a:ext cx="28809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3E"/>
                </a:solidFill>
              </a:rPr>
              <a:t>Faculty can submit digital recommendations for students directly through the platform</a:t>
            </a:r>
            <a:endParaRPr sz="1600">
              <a:solidFill>
                <a:srgbClr val="3E3E3E"/>
              </a:solidFill>
            </a:endParaRPr>
          </a:p>
        </p:txBody>
      </p:sp>
      <p:sp>
        <p:nvSpPr>
          <p:cNvPr id="160" name="Google Shape;160;g3500f421349_0_7"/>
          <p:cNvSpPr txBox="1"/>
          <p:nvPr/>
        </p:nvSpPr>
        <p:spPr>
          <a:xfrm>
            <a:off x="1516200" y="5387250"/>
            <a:ext cx="28809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3E"/>
                </a:solidFill>
              </a:rPr>
              <a:t>Admins are granted elevated </a:t>
            </a:r>
            <a:r>
              <a:rPr lang="en-US" sz="1600">
                <a:solidFill>
                  <a:srgbClr val="3E3E3E"/>
                </a:solidFill>
              </a:rPr>
              <a:t>privileges</a:t>
            </a:r>
            <a:r>
              <a:rPr lang="en-US" sz="1600">
                <a:solidFill>
                  <a:srgbClr val="3E3E3E"/>
                </a:solidFill>
              </a:rPr>
              <a:t> to manage user data, applications, and other system-wide operations</a:t>
            </a:r>
            <a:endParaRPr sz="1600">
              <a:solidFill>
                <a:srgbClr val="3E3E3E"/>
              </a:solidFill>
            </a:endParaRPr>
          </a:p>
        </p:txBody>
      </p:sp>
      <p:sp>
        <p:nvSpPr>
          <p:cNvPr id="161" name="Google Shape;161;g3500f421349_0_7"/>
          <p:cNvSpPr txBox="1"/>
          <p:nvPr/>
        </p:nvSpPr>
        <p:spPr>
          <a:xfrm>
            <a:off x="6832527" y="5387225"/>
            <a:ext cx="32490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3E"/>
                </a:solidFill>
              </a:rPr>
              <a:t>Applications are sorted based off certain requirements and preferences, allowing the algorithm to quickly sort positions</a:t>
            </a:r>
            <a:endParaRPr sz="16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00f421349_1_90"/>
          <p:cNvSpPr txBox="1"/>
          <p:nvPr>
            <p:ph type="title"/>
          </p:nvPr>
        </p:nvSpPr>
        <p:spPr>
          <a:xfrm>
            <a:off x="383032" y="470544"/>
            <a:ext cx="105468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</a:pPr>
            <a:r>
              <a:rPr i="0" lang="en-US"/>
              <a:t>Design</a:t>
            </a:r>
            <a:endParaRPr i="0"/>
          </a:p>
        </p:txBody>
      </p:sp>
      <p:pic>
        <p:nvPicPr>
          <p:cNvPr id="167" name="Google Shape;167;g3500f421349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6349" y="1302150"/>
            <a:ext cx="7833001" cy="52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500f421349_1_90"/>
          <p:cNvPicPr preferRelativeResize="0"/>
          <p:nvPr/>
        </p:nvPicPr>
        <p:blipFill rotWithShape="1">
          <a:blip r:embed="rId4">
            <a:alphaModFix/>
          </a:blip>
          <a:srcRect b="54456" l="27521" r="28168" t="0"/>
          <a:stretch/>
        </p:blipFill>
        <p:spPr>
          <a:xfrm>
            <a:off x="-787875" y="1977050"/>
            <a:ext cx="5503375" cy="34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500f421349_1_90"/>
          <p:cNvSpPr txBox="1"/>
          <p:nvPr/>
        </p:nvSpPr>
        <p:spPr>
          <a:xfrm>
            <a:off x="6808600" y="1352325"/>
            <a:ext cx="38805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3E3E3E"/>
                </a:solidFill>
              </a:rPr>
              <a:t>Seamless Integration</a:t>
            </a:r>
            <a:endParaRPr b="1" sz="2800" u="sng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E3E3E"/>
                </a:solidFill>
                <a:highlight>
                  <a:schemeClr val="accent5"/>
                </a:highlight>
              </a:rPr>
              <a:t>Interface</a:t>
            </a:r>
            <a:endParaRPr sz="2800">
              <a:solidFill>
                <a:srgbClr val="3E3E3E"/>
              </a:solidFill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Easy-to-use interface for student and faculty</a:t>
            </a:r>
            <a:endParaRPr sz="2000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E3E3E"/>
                </a:solidFill>
                <a:highlight>
                  <a:schemeClr val="accent5"/>
                </a:highlight>
              </a:rPr>
              <a:t>Single Platform</a:t>
            </a:r>
            <a:endParaRPr sz="2800">
              <a:solidFill>
                <a:srgbClr val="3E3E3E"/>
              </a:solidFill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All features - TA applications, recommendations - under one roof</a:t>
            </a:r>
            <a:endParaRPr sz="2000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E3E3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E3E3E"/>
                </a:solidFill>
                <a:highlight>
                  <a:schemeClr val="accent5"/>
                </a:highlight>
              </a:rPr>
              <a:t>No IT Needed</a:t>
            </a:r>
            <a:endParaRPr sz="2800">
              <a:solidFill>
                <a:srgbClr val="3E3E3E"/>
              </a:solidFill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E3E3E"/>
                </a:solidFill>
              </a:rPr>
              <a:t>Admin can manage the system independently all from the platform</a:t>
            </a:r>
            <a:endParaRPr sz="20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00f421349_0_2"/>
          <p:cNvSpPr txBox="1"/>
          <p:nvPr>
            <p:ph type="title"/>
          </p:nvPr>
        </p:nvSpPr>
        <p:spPr>
          <a:xfrm>
            <a:off x="383032" y="470544"/>
            <a:ext cx="105468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</a:pPr>
            <a:r>
              <a:rPr i="0" lang="en-US"/>
              <a:t>User Story</a:t>
            </a:r>
            <a:endParaRPr i="0"/>
          </a:p>
        </p:txBody>
      </p:sp>
      <p:sp>
        <p:nvSpPr>
          <p:cNvPr id="175" name="Google Shape;175;g3500f421349_0_2"/>
          <p:cNvSpPr/>
          <p:nvPr/>
        </p:nvSpPr>
        <p:spPr>
          <a:xfrm>
            <a:off x="1268400" y="1690650"/>
            <a:ext cx="977700" cy="95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g3500f421349_0_2"/>
          <p:cNvSpPr/>
          <p:nvPr/>
        </p:nvSpPr>
        <p:spPr>
          <a:xfrm>
            <a:off x="1268400" y="3054250"/>
            <a:ext cx="977700" cy="955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500f421349_0_2"/>
          <p:cNvSpPr/>
          <p:nvPr/>
        </p:nvSpPr>
        <p:spPr>
          <a:xfrm>
            <a:off x="1268400" y="4417850"/>
            <a:ext cx="977700" cy="955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500f421349_0_2"/>
          <p:cNvSpPr txBox="1"/>
          <p:nvPr/>
        </p:nvSpPr>
        <p:spPr>
          <a:xfrm>
            <a:off x="2528250" y="1752125"/>
            <a:ext cx="8149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As a student, I want to be able to apply to multiple positions within a single application</a:t>
            </a:r>
            <a:endParaRPr sz="2300">
              <a:solidFill>
                <a:srgbClr val="3E3E3E"/>
              </a:solidFill>
            </a:endParaRPr>
          </a:p>
        </p:txBody>
      </p:sp>
      <p:sp>
        <p:nvSpPr>
          <p:cNvPr id="179" name="Google Shape;179;g3500f421349_0_2"/>
          <p:cNvSpPr txBox="1"/>
          <p:nvPr/>
        </p:nvSpPr>
        <p:spPr>
          <a:xfrm>
            <a:off x="2621850" y="3054250"/>
            <a:ext cx="8149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As a faculty member, I want to be able to recommend specific students that I want to personally work with</a:t>
            </a:r>
            <a:endParaRPr sz="2300">
              <a:solidFill>
                <a:srgbClr val="3E3E3E"/>
              </a:solidFill>
            </a:endParaRPr>
          </a:p>
        </p:txBody>
      </p:sp>
      <p:sp>
        <p:nvSpPr>
          <p:cNvPr id="180" name="Google Shape;180;g3500f421349_0_2"/>
          <p:cNvSpPr txBox="1"/>
          <p:nvPr/>
        </p:nvSpPr>
        <p:spPr>
          <a:xfrm>
            <a:off x="2621850" y="4356375"/>
            <a:ext cx="8149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As an admin, I want to be able to view and manage all data on the platform to ensure proper functionality</a:t>
            </a:r>
            <a:endParaRPr sz="2300">
              <a:solidFill>
                <a:srgbClr val="3E3E3E"/>
              </a:solidFill>
            </a:endParaRPr>
          </a:p>
        </p:txBody>
      </p:sp>
      <p:pic>
        <p:nvPicPr>
          <p:cNvPr id="181" name="Google Shape;181;g3500f421349_0_2"/>
          <p:cNvPicPr preferRelativeResize="0"/>
          <p:nvPr/>
        </p:nvPicPr>
        <p:blipFill rotWithShape="1">
          <a:blip r:embed="rId3">
            <a:alphaModFix/>
          </a:blip>
          <a:srcRect b="39083" l="34235" r="42776" t="25450"/>
          <a:stretch/>
        </p:blipFill>
        <p:spPr>
          <a:xfrm>
            <a:off x="1405500" y="3170200"/>
            <a:ext cx="703500" cy="72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500f421349_0_2"/>
          <p:cNvPicPr preferRelativeResize="0"/>
          <p:nvPr/>
        </p:nvPicPr>
        <p:blipFill rotWithShape="1">
          <a:blip r:embed="rId3">
            <a:alphaModFix/>
          </a:blip>
          <a:srcRect b="39045" l="4858" r="75807" t="25486"/>
          <a:stretch/>
        </p:blipFill>
        <p:spPr>
          <a:xfrm>
            <a:off x="1443063" y="1784175"/>
            <a:ext cx="628374" cy="7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500f421349_0_2"/>
          <p:cNvPicPr preferRelativeResize="0"/>
          <p:nvPr/>
        </p:nvPicPr>
        <p:blipFill rotWithShape="1">
          <a:blip r:embed="rId3">
            <a:alphaModFix/>
          </a:blip>
          <a:srcRect b="40912" l="67799" r="10377" t="26788"/>
          <a:stretch/>
        </p:blipFill>
        <p:spPr>
          <a:xfrm>
            <a:off x="1443075" y="4548525"/>
            <a:ext cx="703500" cy="69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0f421349_0_12"/>
          <p:cNvSpPr txBox="1"/>
          <p:nvPr>
            <p:ph type="title"/>
          </p:nvPr>
        </p:nvSpPr>
        <p:spPr>
          <a:xfrm>
            <a:off x="383032" y="470544"/>
            <a:ext cx="105468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400"/>
              <a:buFont typeface="Arial"/>
              <a:buNone/>
            </a:pPr>
            <a:r>
              <a:rPr i="0" lang="en-US"/>
              <a:t>Challenges</a:t>
            </a:r>
            <a:endParaRPr i="0"/>
          </a:p>
        </p:txBody>
      </p:sp>
      <p:sp>
        <p:nvSpPr>
          <p:cNvPr id="189" name="Google Shape;189;g3500f421349_0_12"/>
          <p:cNvSpPr txBox="1"/>
          <p:nvPr/>
        </p:nvSpPr>
        <p:spPr>
          <a:xfrm>
            <a:off x="915800" y="3693925"/>
            <a:ext cx="30462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3E3E3E"/>
                </a:solidFill>
              </a:rPr>
              <a:t>No Access to TAMU Directory API</a:t>
            </a:r>
            <a:endParaRPr b="1" sz="23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Couldn’t verify user roles through the official TAMU directory API</a:t>
            </a:r>
            <a:endParaRPr sz="2300">
              <a:solidFill>
                <a:srgbClr val="3E3E3E"/>
              </a:solidFill>
            </a:endParaRPr>
          </a:p>
        </p:txBody>
      </p:sp>
      <p:sp>
        <p:nvSpPr>
          <p:cNvPr id="190" name="Google Shape;190;g3500f421349_0_12"/>
          <p:cNvSpPr txBox="1"/>
          <p:nvPr/>
        </p:nvSpPr>
        <p:spPr>
          <a:xfrm>
            <a:off x="8230000" y="3693925"/>
            <a:ext cx="30462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3E3E3E"/>
                </a:solidFill>
              </a:rPr>
              <a:t>No Access to TAMU Login System</a:t>
            </a:r>
            <a:endParaRPr b="1" sz="23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Not able to integrate with TAMU’s internal authentication services</a:t>
            </a:r>
            <a:endParaRPr sz="2300">
              <a:solidFill>
                <a:srgbClr val="3E3E3E"/>
              </a:solidFill>
            </a:endParaRPr>
          </a:p>
        </p:txBody>
      </p:sp>
      <p:sp>
        <p:nvSpPr>
          <p:cNvPr id="191" name="Google Shape;191;g3500f421349_0_12"/>
          <p:cNvSpPr txBox="1"/>
          <p:nvPr/>
        </p:nvSpPr>
        <p:spPr>
          <a:xfrm>
            <a:off x="4572900" y="3693925"/>
            <a:ext cx="3046200" cy="25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3E3E3E"/>
                </a:solidFill>
              </a:rPr>
              <a:t>Legacy Code &amp; Manual Processes</a:t>
            </a:r>
            <a:endParaRPr b="1" sz="2300">
              <a:solidFill>
                <a:srgbClr val="3E3E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E3E3E"/>
                </a:solidFill>
              </a:rPr>
              <a:t>Inherited old legacy code and had to update and integrate it during platform development</a:t>
            </a:r>
            <a:endParaRPr sz="2300">
              <a:solidFill>
                <a:srgbClr val="3E3E3E"/>
              </a:solidFill>
            </a:endParaRPr>
          </a:p>
        </p:txBody>
      </p:sp>
      <p:sp>
        <p:nvSpPr>
          <p:cNvPr id="192" name="Google Shape;192;g3500f421349_0_12"/>
          <p:cNvSpPr/>
          <p:nvPr/>
        </p:nvSpPr>
        <p:spPr>
          <a:xfrm>
            <a:off x="4920450" y="1184575"/>
            <a:ext cx="2351100" cy="222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3500f42134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238" y="1246439"/>
            <a:ext cx="2141373" cy="210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Medium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vers-Dividers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2018-11-09T21:25:09Z</dcterms:created>
  <dc:creator>Crystal Giraldo</dc:creator>
</cp:coreProperties>
</file>